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326" r:id="rId2"/>
    <p:sldId id="330" r:id="rId3"/>
    <p:sldId id="336" r:id="rId4"/>
    <p:sldId id="335" r:id="rId5"/>
    <p:sldId id="334" r:id="rId6"/>
    <p:sldId id="337" r:id="rId7"/>
    <p:sldId id="338" r:id="rId8"/>
    <p:sldId id="332" r:id="rId9"/>
    <p:sldId id="341" r:id="rId10"/>
    <p:sldId id="342" r:id="rId11"/>
    <p:sldId id="343" r:id="rId12"/>
    <p:sldId id="339" r:id="rId13"/>
    <p:sldId id="327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2D5E"/>
    <a:srgbClr val="B58E35"/>
    <a:srgbClr val="7C5385"/>
    <a:srgbClr val="43997E"/>
    <a:srgbClr val="266643"/>
    <a:srgbClr val="439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853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183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59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BB5DF-ACE0-4263-91D8-62BC8CDC3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464A-C858-4638-90FC-FE02A6009B8C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19A43-FFB5-4090-B330-C874EA78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81902-B2B7-4891-8C1C-0BF164C8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A612-91D0-4BBB-B15A-8C3D748898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04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73A13-136B-44FD-B634-A2EDA0293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464A-C858-4638-90FC-FE02A6009B8C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6C323-653A-4D7C-BFC2-69EBBBB3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37327E-F93E-4114-BF15-926C9286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A612-91D0-4BBB-B15A-8C3D748898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3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9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0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60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4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8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83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8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C1B23-48CF-4E4B-85A9-F8A1DFC41F3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E45BC-8E0C-4FC8-9B49-8A2AD60AB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03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5B0FD7A-0716-4C98-ACE1-745052315A9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1598C24-B97B-4C39-8E70-FF16D6EDE3C5}"/>
              </a:ext>
            </a:extLst>
          </p:cNvPr>
          <p:cNvCxnSpPr/>
          <p:nvPr/>
        </p:nvCxnSpPr>
        <p:spPr>
          <a:xfrm flipH="1">
            <a:off x="0" y="3857625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9A548C-611D-4C0B-82FD-453CD4DAB35B}"/>
              </a:ext>
            </a:extLst>
          </p:cNvPr>
          <p:cNvCxnSpPr/>
          <p:nvPr/>
        </p:nvCxnSpPr>
        <p:spPr>
          <a:xfrm>
            <a:off x="7837714" y="0"/>
            <a:ext cx="0" cy="51435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299DC4-450D-4F1C-896D-3C4DB2FF1C01}"/>
              </a:ext>
            </a:extLst>
          </p:cNvPr>
          <p:cNvSpPr txBox="1"/>
          <p:nvPr/>
        </p:nvSpPr>
        <p:spPr>
          <a:xfrm>
            <a:off x="730763" y="721067"/>
            <a:ext cx="3614211" cy="13049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75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Bluetooth LED</a:t>
            </a:r>
          </a:p>
          <a:p>
            <a:pPr>
              <a:lnSpc>
                <a:spcPct val="110000"/>
              </a:lnSpc>
            </a:pPr>
            <a:r>
              <a:rPr lang="ko-KR" altLang="en-US" sz="375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앱 </a:t>
            </a:r>
            <a:r>
              <a:rPr lang="ko-KR" altLang="en-US" sz="3750" spc="-22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인벤터</a:t>
            </a:r>
            <a:r>
              <a:rPr lang="ko-KR" altLang="en-US" sz="375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264D1-BC93-4E71-B381-D9CCAA0E1DDA}"/>
              </a:ext>
            </a:extLst>
          </p:cNvPr>
          <p:cNvSpPr txBox="1"/>
          <p:nvPr/>
        </p:nvSpPr>
        <p:spPr>
          <a:xfrm>
            <a:off x="830393" y="4279988"/>
            <a:ext cx="2251367" cy="2417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0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블루투스 사용해서 </a:t>
            </a:r>
            <a:r>
              <a:rPr lang="en-US" altLang="ko-KR" sz="10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LED </a:t>
            </a:r>
            <a:r>
              <a:rPr lang="ko-KR" altLang="en-US" sz="10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제어하기</a:t>
            </a:r>
            <a:endParaRPr lang="en-US" altLang="ko-KR" sz="101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4CCA1-5730-439B-A3A9-9CFEB828CE8D}"/>
              </a:ext>
            </a:extLst>
          </p:cNvPr>
          <p:cNvSpPr txBox="1"/>
          <p:nvPr/>
        </p:nvSpPr>
        <p:spPr>
          <a:xfrm>
            <a:off x="830393" y="4479425"/>
            <a:ext cx="2699790" cy="2417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0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블루투스 송수신사용으로 텍스트 출력하기</a:t>
            </a:r>
            <a:endParaRPr lang="en-US" altLang="ko-KR" sz="101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15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0747E9-56FA-41A9-AEC0-F3F7FDF910D3}"/>
              </a:ext>
            </a:extLst>
          </p:cNvPr>
          <p:cNvSpPr/>
          <p:nvPr/>
        </p:nvSpPr>
        <p:spPr>
          <a:xfrm>
            <a:off x="0" y="0"/>
            <a:ext cx="2621666" cy="5154799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FF69-148F-4807-9880-44F95FE3A9DC}"/>
              </a:ext>
            </a:extLst>
          </p:cNvPr>
          <p:cNvSpPr txBox="1"/>
          <p:nvPr/>
        </p:nvSpPr>
        <p:spPr>
          <a:xfrm>
            <a:off x="358088" y="583120"/>
            <a:ext cx="1801319" cy="157845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블록구현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23DE-E429-4729-B40E-C98AD1714AC6}"/>
              </a:ext>
            </a:extLst>
          </p:cNvPr>
          <p:cNvSpPr txBox="1"/>
          <p:nvPr/>
        </p:nvSpPr>
        <p:spPr>
          <a:xfrm>
            <a:off x="358088" y="2329428"/>
            <a:ext cx="1905491" cy="2423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MIT 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앱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인벤터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</a:t>
            </a: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– </a:t>
            </a:r>
            <a:r>
              <a:rPr lang="en-US" altLang="ko-KR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BlockCoding</a:t>
            </a:r>
            <a:endParaRPr lang="ko-KR" altLang="en-US" sz="1013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45AD37-AB6C-41FD-AC7D-BCA2FEB6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036" y="11299"/>
            <a:ext cx="42147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6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0747E9-56FA-41A9-AEC0-F3F7FDF910D3}"/>
              </a:ext>
            </a:extLst>
          </p:cNvPr>
          <p:cNvSpPr/>
          <p:nvPr/>
        </p:nvSpPr>
        <p:spPr>
          <a:xfrm>
            <a:off x="0" y="1"/>
            <a:ext cx="9144000" cy="998966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FF69-148F-4807-9880-44F95FE3A9DC}"/>
              </a:ext>
            </a:extLst>
          </p:cNvPr>
          <p:cNvSpPr txBox="1"/>
          <p:nvPr/>
        </p:nvSpPr>
        <p:spPr>
          <a:xfrm>
            <a:off x="358088" y="209740"/>
            <a:ext cx="1801319" cy="5141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블록구현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525E37-EFB5-4958-9EE9-8FAE6C31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8" y="998966"/>
            <a:ext cx="8681085" cy="4144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4D88EE-CDB5-40BA-BD98-0AEE99B2594D}"/>
              </a:ext>
            </a:extLst>
          </p:cNvPr>
          <p:cNvSpPr txBox="1"/>
          <p:nvPr/>
        </p:nvSpPr>
        <p:spPr>
          <a:xfrm>
            <a:off x="434288" y="691316"/>
            <a:ext cx="1905491" cy="2423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9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MIT </a:t>
            </a:r>
            <a:r>
              <a:rPr lang="ko-KR" altLang="en-US" sz="9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앱 </a:t>
            </a:r>
            <a:r>
              <a:rPr lang="ko-KR" altLang="en-US" sz="900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인벤터</a:t>
            </a:r>
            <a:r>
              <a:rPr lang="ko-KR" altLang="en-US" sz="9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</a:t>
            </a:r>
            <a:r>
              <a:rPr lang="en-US" altLang="ko-KR" sz="9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– </a:t>
            </a:r>
            <a:r>
              <a:rPr lang="en-US" altLang="ko-KR" sz="900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BlockCoding</a:t>
            </a:r>
            <a:endParaRPr lang="ko-KR" altLang="en-US" sz="90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838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송수신제어">
            <a:hlinkClick r:id="" action="ppaction://media"/>
            <a:extLst>
              <a:ext uri="{FF2B5EF4-FFF2-40B4-BE49-F238E27FC236}">
                <a16:creationId xmlns:a16="http://schemas.microsoft.com/office/drawing/2014/main" id="{61638B09-8F07-4C8C-95D6-E07453C3BD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981" y="1147618"/>
            <a:ext cx="7774038" cy="39958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CCC70A-8331-4B18-B226-64435C693CB6}"/>
              </a:ext>
            </a:extLst>
          </p:cNvPr>
          <p:cNvSpPr/>
          <p:nvPr/>
        </p:nvSpPr>
        <p:spPr>
          <a:xfrm>
            <a:off x="0" y="0"/>
            <a:ext cx="9144000" cy="1147618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594640" y="301069"/>
            <a:ext cx="6593237" cy="484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블루투스 출력 송수신 제어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594640" y="785714"/>
            <a:ext cx="3702461" cy="2423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앱인벤터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앱 및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아두이노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시리얼모니터 출력한 텍스트제어하기</a:t>
            </a:r>
          </a:p>
        </p:txBody>
      </p:sp>
    </p:spTree>
    <p:extLst>
      <p:ext uri="{BB962C8B-B14F-4D97-AF65-F5344CB8AC3E}">
        <p14:creationId xmlns:p14="http://schemas.microsoft.com/office/powerpoint/2010/main" val="166280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E0F2BE-3B5D-4EE8-BC67-BF81DA7B6AC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9A548C-611D-4C0B-82FD-453CD4DAB35B}"/>
              </a:ext>
            </a:extLst>
          </p:cNvPr>
          <p:cNvCxnSpPr/>
          <p:nvPr/>
        </p:nvCxnSpPr>
        <p:spPr>
          <a:xfrm>
            <a:off x="7837714" y="0"/>
            <a:ext cx="0" cy="51435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1C6CB5-96A0-429F-B365-112C90657C96}"/>
              </a:ext>
            </a:extLst>
          </p:cNvPr>
          <p:cNvCxnSpPr/>
          <p:nvPr/>
        </p:nvCxnSpPr>
        <p:spPr>
          <a:xfrm>
            <a:off x="6531428" y="0"/>
            <a:ext cx="0" cy="51435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F7E4599-59CF-433B-A3EB-236F7E745093}"/>
              </a:ext>
            </a:extLst>
          </p:cNvPr>
          <p:cNvSpPr txBox="1"/>
          <p:nvPr/>
        </p:nvSpPr>
        <p:spPr>
          <a:xfrm>
            <a:off x="700642" y="1701178"/>
            <a:ext cx="3614211" cy="13049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75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감사합니다</a:t>
            </a:r>
            <a:endParaRPr lang="en-US" altLang="ko-KR" sz="3750" spc="-22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Iot3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기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노서연제작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0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CBA4AD6-4FAC-44E9-94DD-2269B1E939BF}"/>
              </a:ext>
            </a:extLst>
          </p:cNvPr>
          <p:cNvSpPr/>
          <p:nvPr/>
        </p:nvSpPr>
        <p:spPr>
          <a:xfrm>
            <a:off x="0" y="-29043"/>
            <a:ext cx="9144000" cy="329498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594640" y="583120"/>
            <a:ext cx="6593237" cy="484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블루투스 </a:t>
            </a:r>
            <a:r>
              <a:rPr lang="ko-KR" altLang="en-US" sz="3000" spc="-22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를</a:t>
            </a: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이용해서 </a:t>
            </a:r>
            <a:r>
              <a:rPr lang="en-US" altLang="ko-KR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LED</a:t>
            </a: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제어를 해보자</a:t>
            </a:r>
            <a:r>
              <a:rPr lang="en-US" altLang="ko-KR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!</a:t>
            </a:r>
            <a:endParaRPr lang="ko-KR" altLang="en-US" sz="3000" spc="-22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594640" y="1087365"/>
            <a:ext cx="3702461" cy="2423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다음은 앱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인벤터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구현 시 사용될 블록제어 이다</a:t>
            </a: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.</a:t>
            </a:r>
            <a:endParaRPr lang="ko-KR" altLang="en-US" sz="1013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2C27D-7317-4B0D-B7A5-7F73369D55C0}"/>
              </a:ext>
            </a:extLst>
          </p:cNvPr>
          <p:cNvSpPr txBox="1"/>
          <p:nvPr/>
        </p:nvSpPr>
        <p:spPr>
          <a:xfrm>
            <a:off x="664089" y="2128951"/>
            <a:ext cx="1474414" cy="1927185"/>
          </a:xfrm>
          <a:prstGeom prst="rect">
            <a:avLst/>
          </a:prstGeom>
          <a:solidFill>
            <a:srgbClr val="B58E35"/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75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제어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1DE0B-B27E-46CE-BAB9-50DFD1B0F806}"/>
              </a:ext>
            </a:extLst>
          </p:cNvPr>
          <p:cNvSpPr txBox="1"/>
          <p:nvPr/>
        </p:nvSpPr>
        <p:spPr>
          <a:xfrm>
            <a:off x="2251911" y="2128951"/>
            <a:ext cx="1474414" cy="1927185"/>
          </a:xfrm>
          <a:prstGeom prst="rect">
            <a:avLst/>
          </a:prstGeom>
          <a:solidFill>
            <a:srgbClr val="266643"/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75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블루투스</a:t>
            </a:r>
            <a:endParaRPr lang="en-US" altLang="ko-KR" sz="1875" spc="-22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B0ED3-C126-4A43-9595-A94BEDBB454F}"/>
              </a:ext>
            </a:extLst>
          </p:cNvPr>
          <p:cNvSpPr txBox="1"/>
          <p:nvPr/>
        </p:nvSpPr>
        <p:spPr>
          <a:xfrm>
            <a:off x="3839733" y="2128951"/>
            <a:ext cx="1474414" cy="1927185"/>
          </a:xfrm>
          <a:prstGeom prst="rect">
            <a:avLst/>
          </a:prstGeom>
          <a:solidFill>
            <a:srgbClr val="43997E"/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75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클라이언트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3CFC8-53DE-40E9-B480-06E7354BBFBC}"/>
              </a:ext>
            </a:extLst>
          </p:cNvPr>
          <p:cNvSpPr txBox="1"/>
          <p:nvPr/>
        </p:nvSpPr>
        <p:spPr>
          <a:xfrm>
            <a:off x="5427555" y="2128951"/>
            <a:ext cx="1474414" cy="1927185"/>
          </a:xfrm>
          <a:prstGeom prst="rect">
            <a:avLst/>
          </a:prstGeom>
          <a:solidFill>
            <a:srgbClr val="7C5385"/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75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연결여부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D0537-903E-4B1D-B3C1-7B509669C42D}"/>
              </a:ext>
            </a:extLst>
          </p:cNvPr>
          <p:cNvSpPr txBox="1"/>
          <p:nvPr/>
        </p:nvSpPr>
        <p:spPr>
          <a:xfrm>
            <a:off x="7015377" y="2128951"/>
            <a:ext cx="1474414" cy="1927185"/>
          </a:xfrm>
          <a:prstGeom prst="rect">
            <a:avLst/>
          </a:prstGeom>
          <a:solidFill>
            <a:srgbClr val="B32D5E"/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75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텍스트</a:t>
            </a:r>
            <a:endParaRPr lang="en-US" altLang="ko-KR" sz="1875" spc="-22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40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3B0C51-6B19-4A41-85A0-FCC772ED7787}"/>
              </a:ext>
            </a:extLst>
          </p:cNvPr>
          <p:cNvSpPr/>
          <p:nvPr/>
        </p:nvSpPr>
        <p:spPr>
          <a:xfrm>
            <a:off x="0" y="0"/>
            <a:ext cx="329879" cy="5143500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FF69-148F-4807-9880-44F95FE3A9DC}"/>
              </a:ext>
            </a:extLst>
          </p:cNvPr>
          <p:cNvSpPr txBox="1"/>
          <p:nvPr/>
        </p:nvSpPr>
        <p:spPr>
          <a:xfrm>
            <a:off x="594641" y="583120"/>
            <a:ext cx="2448362" cy="157845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22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아두이노</a:t>
            </a:r>
            <a:r>
              <a:rPr lang="en-US" altLang="ko-KR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코딩</a:t>
            </a:r>
            <a:endParaRPr lang="en-US" altLang="ko-KR" sz="3000" spc="-22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23DE-E429-4729-B40E-C98AD1714AC6}"/>
              </a:ext>
            </a:extLst>
          </p:cNvPr>
          <p:cNvSpPr txBox="1"/>
          <p:nvPr/>
        </p:nvSpPr>
        <p:spPr>
          <a:xfrm>
            <a:off x="594641" y="2329428"/>
            <a:ext cx="2448362" cy="7150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다음은 </a:t>
            </a: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LED 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제어하기 위해 사용될</a:t>
            </a:r>
            <a:endParaRPr lang="en-US" altLang="ko-KR" sz="1013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아두이노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코딩내용 이다</a:t>
            </a: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이 부분을 통해서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앱인벤터에서</a:t>
            </a:r>
            <a:endParaRPr lang="en-US" altLang="ko-KR" sz="1013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기능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작동시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제어하는 기능을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보여주게된다</a:t>
            </a: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EFDF3F-3DE7-47E1-896F-F5BC4893D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 b="816"/>
          <a:stretch/>
        </p:blipFill>
        <p:spPr>
          <a:xfrm>
            <a:off x="3563650" y="71244"/>
            <a:ext cx="5520390" cy="50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4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3B0C51-6B19-4A41-85A0-FCC772ED7787}"/>
              </a:ext>
            </a:extLst>
          </p:cNvPr>
          <p:cNvSpPr/>
          <p:nvPr/>
        </p:nvSpPr>
        <p:spPr>
          <a:xfrm>
            <a:off x="0" y="0"/>
            <a:ext cx="329879" cy="5143500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FF69-148F-4807-9880-44F95FE3A9DC}"/>
              </a:ext>
            </a:extLst>
          </p:cNvPr>
          <p:cNvSpPr txBox="1"/>
          <p:nvPr/>
        </p:nvSpPr>
        <p:spPr>
          <a:xfrm>
            <a:off x="594641" y="583120"/>
            <a:ext cx="1801319" cy="157845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디자인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23DE-E429-4729-B40E-C98AD1714AC6}"/>
              </a:ext>
            </a:extLst>
          </p:cNvPr>
          <p:cNvSpPr txBox="1"/>
          <p:nvPr/>
        </p:nvSpPr>
        <p:spPr>
          <a:xfrm>
            <a:off x="594641" y="2329428"/>
            <a:ext cx="1905491" cy="2423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MIT 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앱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인벤터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</a:t>
            </a: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– </a:t>
            </a:r>
            <a:r>
              <a:rPr lang="en-US" altLang="ko-KR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LedControl</a:t>
            </a:r>
            <a:endParaRPr lang="en-US" altLang="ko-KR" sz="1013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EAD2180-2418-4CFF-AD5B-EEDFDCEA7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649" y="50674"/>
            <a:ext cx="3165351" cy="5042152"/>
          </a:xfrm>
          <a:prstGeom prst="rect">
            <a:avLst/>
          </a:prstGeom>
          <a:effectLst>
            <a:glow>
              <a:schemeClr val="accent1"/>
            </a:glow>
            <a:reflection blurRad="6350" stA="50000" endA="300" endPos="38500" dist="50800" dir="5400000" sy="-100000" algn="bl" rotWithShape="0"/>
            <a:softEdge rad="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0A7A4A5-6D9F-4EF7-B430-B91E588F9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933843" y="149045"/>
            <a:ext cx="1861612" cy="48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7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0747E9-56FA-41A9-AEC0-F3F7FDF910D3}"/>
              </a:ext>
            </a:extLst>
          </p:cNvPr>
          <p:cNvSpPr/>
          <p:nvPr/>
        </p:nvSpPr>
        <p:spPr>
          <a:xfrm>
            <a:off x="0" y="0"/>
            <a:ext cx="2621666" cy="5154799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FF69-148F-4807-9880-44F95FE3A9DC}"/>
              </a:ext>
            </a:extLst>
          </p:cNvPr>
          <p:cNvSpPr txBox="1"/>
          <p:nvPr/>
        </p:nvSpPr>
        <p:spPr>
          <a:xfrm>
            <a:off x="358088" y="583120"/>
            <a:ext cx="1801319" cy="157845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블록구현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23DE-E429-4729-B40E-C98AD1714AC6}"/>
              </a:ext>
            </a:extLst>
          </p:cNvPr>
          <p:cNvSpPr txBox="1"/>
          <p:nvPr/>
        </p:nvSpPr>
        <p:spPr>
          <a:xfrm>
            <a:off x="358088" y="2329428"/>
            <a:ext cx="1905491" cy="2423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MIT 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앱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인벤터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</a:t>
            </a: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– </a:t>
            </a:r>
            <a:r>
              <a:rPr lang="en-US" altLang="ko-KR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LedControl</a:t>
            </a:r>
            <a:endParaRPr lang="ko-KR" altLang="en-US" sz="1013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32ED6A-FD55-426B-96B6-5D8779F7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151" y="0"/>
            <a:ext cx="47329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3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d제어">
            <a:hlinkClick r:id="" action="ppaction://media"/>
            <a:extLst>
              <a:ext uri="{FF2B5EF4-FFF2-40B4-BE49-F238E27FC236}">
                <a16:creationId xmlns:a16="http://schemas.microsoft.com/office/drawing/2014/main" id="{6EEF14C5-EEEC-4490-8FF4-450B7C3E6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574059" y="-427059"/>
            <a:ext cx="3995882" cy="71452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CCC70A-8331-4B18-B226-64435C693CB6}"/>
              </a:ext>
            </a:extLst>
          </p:cNvPr>
          <p:cNvSpPr/>
          <p:nvPr/>
        </p:nvSpPr>
        <p:spPr>
          <a:xfrm>
            <a:off x="0" y="0"/>
            <a:ext cx="9144000" cy="1147618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594640" y="301069"/>
            <a:ext cx="6593237" cy="484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블루투스 </a:t>
            </a:r>
            <a:r>
              <a:rPr lang="en-US" altLang="ko-KR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LED </a:t>
            </a: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시연영상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594640" y="785714"/>
            <a:ext cx="3702461" cy="2423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앱인벤터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앱 구현 후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아두이노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코딩으로 </a:t>
            </a: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LED 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3062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CBA4AD6-4FAC-44E9-94DD-2269B1E939BF}"/>
              </a:ext>
            </a:extLst>
          </p:cNvPr>
          <p:cNvSpPr/>
          <p:nvPr/>
        </p:nvSpPr>
        <p:spPr>
          <a:xfrm>
            <a:off x="0" y="-29043"/>
            <a:ext cx="9144000" cy="329498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594640" y="583120"/>
            <a:ext cx="6872960" cy="484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블루투스 송수신으로 텍스트를 출력해보자</a:t>
            </a:r>
            <a:r>
              <a:rPr lang="en-US" altLang="ko-KR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!</a:t>
            </a:r>
            <a:endParaRPr lang="ko-KR" altLang="en-US" sz="3000" spc="-22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594640" y="1087365"/>
            <a:ext cx="3977360" cy="2423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앱인벤터를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구현해서 출력 후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아두이노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시리얼모니터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를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이용해 출력하기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1F11B-ECE0-49E2-BB18-5E8D1CD4780C}"/>
              </a:ext>
            </a:extLst>
          </p:cNvPr>
          <p:cNvSpPr txBox="1"/>
          <p:nvPr/>
        </p:nvSpPr>
        <p:spPr>
          <a:xfrm>
            <a:off x="1387380" y="2409040"/>
            <a:ext cx="2374558" cy="1592715"/>
          </a:xfrm>
          <a:prstGeom prst="rect">
            <a:avLst/>
          </a:prstGeom>
          <a:solidFill>
            <a:srgbClr val="B58E35"/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75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휴대폰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63F43-4446-41D8-AE45-57299A5F5E6F}"/>
              </a:ext>
            </a:extLst>
          </p:cNvPr>
          <p:cNvSpPr txBox="1"/>
          <p:nvPr/>
        </p:nvSpPr>
        <p:spPr>
          <a:xfrm>
            <a:off x="5382063" y="2409040"/>
            <a:ext cx="2374558" cy="1592715"/>
          </a:xfrm>
          <a:prstGeom prst="rect">
            <a:avLst/>
          </a:prstGeom>
          <a:solidFill>
            <a:srgbClr val="B32D5E"/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75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컴퓨터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AC7DF00-D07B-4D54-AA3B-8C23378B7D28}"/>
              </a:ext>
            </a:extLst>
          </p:cNvPr>
          <p:cNvSpPr/>
          <p:nvPr/>
        </p:nvSpPr>
        <p:spPr>
          <a:xfrm>
            <a:off x="3761938" y="3176350"/>
            <a:ext cx="1750506" cy="911506"/>
          </a:xfrm>
          <a:prstGeom prst="rightArrow">
            <a:avLst/>
          </a:prstGeom>
          <a:solidFill>
            <a:srgbClr val="B58E35"/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ko-KR" altLang="en-US" sz="1875" spc="-225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8CA4EF-0C6B-489D-A839-D65F60CA81F6}"/>
              </a:ext>
            </a:extLst>
          </p:cNvPr>
          <p:cNvSpPr/>
          <p:nvPr/>
        </p:nvSpPr>
        <p:spPr>
          <a:xfrm rot="10800000">
            <a:off x="3631557" y="2336942"/>
            <a:ext cx="1750506" cy="911506"/>
          </a:xfrm>
          <a:prstGeom prst="rightArrow">
            <a:avLst/>
          </a:prstGeom>
          <a:solidFill>
            <a:srgbClr val="B32D5E"/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98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3B0C51-6B19-4A41-85A0-FCC772ED7787}"/>
              </a:ext>
            </a:extLst>
          </p:cNvPr>
          <p:cNvSpPr/>
          <p:nvPr/>
        </p:nvSpPr>
        <p:spPr>
          <a:xfrm>
            <a:off x="0" y="0"/>
            <a:ext cx="329879" cy="5143500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FF69-148F-4807-9880-44F95FE3A9DC}"/>
              </a:ext>
            </a:extLst>
          </p:cNvPr>
          <p:cNvSpPr txBox="1"/>
          <p:nvPr/>
        </p:nvSpPr>
        <p:spPr>
          <a:xfrm>
            <a:off x="594641" y="583120"/>
            <a:ext cx="2448362" cy="157845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22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아두이노</a:t>
            </a:r>
            <a:r>
              <a:rPr lang="en-US" altLang="ko-KR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코딩</a:t>
            </a:r>
            <a:endParaRPr lang="en-US" altLang="ko-KR" sz="3000" spc="-22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23DE-E429-4729-B40E-C98AD1714AC6}"/>
              </a:ext>
            </a:extLst>
          </p:cNvPr>
          <p:cNvSpPr txBox="1"/>
          <p:nvPr/>
        </p:nvSpPr>
        <p:spPr>
          <a:xfrm>
            <a:off x="594641" y="2329428"/>
            <a:ext cx="2448362" cy="7150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다음은 블루투스 출력 송수신 시 사용될</a:t>
            </a:r>
          </a:p>
          <a:p>
            <a:pPr>
              <a:lnSpc>
                <a:spcPct val="110000"/>
              </a:lnSpc>
            </a:pP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아두이노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코딩내용 이다</a:t>
            </a: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휴대폰은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앱인벤터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앱구현을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통해 출력 후</a:t>
            </a:r>
            <a:endParaRPr lang="en-US" altLang="ko-KR" sz="1013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컴퓨터는 시리얼모니터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를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통해 출력된다</a:t>
            </a: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013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98765F-518D-42F6-932F-26F8E90AF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"/>
          <a:stretch/>
        </p:blipFill>
        <p:spPr>
          <a:xfrm>
            <a:off x="3424584" y="44249"/>
            <a:ext cx="5683379" cy="50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42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2B597F8-A619-43B1-84A8-640440E16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008" y="50674"/>
            <a:ext cx="1910044" cy="504215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3B0C51-6B19-4A41-85A0-FCC772ED7787}"/>
              </a:ext>
            </a:extLst>
          </p:cNvPr>
          <p:cNvSpPr/>
          <p:nvPr/>
        </p:nvSpPr>
        <p:spPr>
          <a:xfrm>
            <a:off x="0" y="0"/>
            <a:ext cx="329879" cy="5143500"/>
          </a:xfrm>
          <a:prstGeom prst="rect">
            <a:avLst/>
          </a:prstGeom>
          <a:gradFill flip="none" rotWithShape="1">
            <a:gsLst>
              <a:gs pos="0">
                <a:srgbClr val="B58E35"/>
              </a:gs>
              <a:gs pos="68000">
                <a:srgbClr val="7C5385"/>
              </a:gs>
              <a:gs pos="35000">
                <a:srgbClr val="43997E"/>
              </a:gs>
              <a:gs pos="100000">
                <a:srgbClr val="B32D5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FF69-148F-4807-9880-44F95FE3A9DC}"/>
              </a:ext>
            </a:extLst>
          </p:cNvPr>
          <p:cNvSpPr txBox="1"/>
          <p:nvPr/>
        </p:nvSpPr>
        <p:spPr>
          <a:xfrm>
            <a:off x="594641" y="583120"/>
            <a:ext cx="1801319" cy="157845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디자인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23DE-E429-4729-B40E-C98AD1714AC6}"/>
              </a:ext>
            </a:extLst>
          </p:cNvPr>
          <p:cNvSpPr txBox="1"/>
          <p:nvPr/>
        </p:nvSpPr>
        <p:spPr>
          <a:xfrm>
            <a:off x="594641" y="2329428"/>
            <a:ext cx="1905491" cy="2423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MIT 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앱 </a:t>
            </a:r>
            <a:r>
              <a:rPr lang="ko-KR" altLang="en-US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인벤터</a:t>
            </a:r>
            <a:r>
              <a:rPr lang="ko-KR" altLang="en-US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</a:t>
            </a:r>
            <a:r>
              <a:rPr lang="en-US" altLang="ko-KR" sz="1013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– </a:t>
            </a:r>
            <a:r>
              <a:rPr lang="en-US" altLang="ko-KR" sz="1013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BlockCoding</a:t>
            </a:r>
            <a:endParaRPr lang="en-US" altLang="ko-KR" sz="1013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2372E0-D70F-476C-8DC7-66923AD88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"/>
          <a:stretch/>
        </p:blipFill>
        <p:spPr>
          <a:xfrm>
            <a:off x="6039391" y="40590"/>
            <a:ext cx="3104609" cy="506994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24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153</Words>
  <Application>Microsoft Office PowerPoint</Application>
  <PresentationFormat>화면 슬라이드 쇼(16:9)</PresentationFormat>
  <Paragraphs>41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SpoqaHanSans-Bold</vt:lpstr>
      <vt:lpstr>SpoqaHanSans-Light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연</dc:creator>
  <cp:lastModifiedBy>서 연</cp:lastModifiedBy>
  <cp:revision>1</cp:revision>
  <dcterms:created xsi:type="dcterms:W3CDTF">2021-11-30T00:22:31Z</dcterms:created>
  <dcterms:modified xsi:type="dcterms:W3CDTF">2021-11-30T03:46:28Z</dcterms:modified>
</cp:coreProperties>
</file>